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180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28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293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02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421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79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477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66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571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886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848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7EAC9C7-CB40-4F4C-903D-FB975B433296}" type="datetimeFigureOut">
              <a:rPr lang="en-AU" smtClean="0"/>
              <a:t>26/03/2017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3847BAE-FBBC-4B45-92BF-C9B2E5CBF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92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cap="none" dirty="0" err="1" smtClean="0">
                <a:latin typeface="Blackadder ITC" panose="04020505051007020D02" pitchFamily="82" charset="0"/>
              </a:rPr>
              <a:t>Énergie</a:t>
            </a:r>
            <a:r>
              <a:rPr lang="en-AU" cap="none" dirty="0" smtClean="0">
                <a:latin typeface="Blackadder ITC" panose="04020505051007020D02" pitchFamily="82" charset="0"/>
              </a:rPr>
              <a:t> Et </a:t>
            </a:r>
            <a:r>
              <a:rPr lang="en-AU" cap="none" dirty="0" err="1" smtClean="0">
                <a:latin typeface="Blackadder ITC" panose="04020505051007020D02" pitchFamily="82" charset="0"/>
              </a:rPr>
              <a:t>Moi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 visual exploration on how Victorians use energy</a:t>
            </a:r>
            <a:endParaRPr lang="en-AU" dirty="0"/>
          </a:p>
        </p:txBody>
      </p:sp>
      <p:pic>
        <p:nvPicPr>
          <p:cNvPr id="4" name="Picture 3" descr="http://logos-download.com/wp-content/uploads/2016/08/Engie_log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261" y="5458968"/>
            <a:ext cx="2653665" cy="895350"/>
          </a:xfrm>
          <a:prstGeom prst="rect">
            <a:avLst/>
          </a:prstGeom>
        </p:spPr>
      </p:pic>
      <p:pic>
        <p:nvPicPr>
          <p:cNvPr id="5" name="Picture 4" descr="Image result for engie 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176" y="5906643"/>
            <a:ext cx="2640965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result for monash university logo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91" y="5458968"/>
            <a:ext cx="2640965" cy="112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://intranet/admin/Templates/Simply%20Energy%20Logo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674" y="5460508"/>
            <a:ext cx="2640965" cy="94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02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cap="none" dirty="0" err="1">
                <a:latin typeface="Blackadder ITC" panose="04020505051007020D02" pitchFamily="82" charset="0"/>
              </a:rPr>
              <a:t>Statut</a:t>
            </a:r>
            <a:r>
              <a:rPr lang="en-AU" cap="none" dirty="0">
                <a:latin typeface="Blackadder ITC" panose="04020505051007020D02" pitchFamily="82" charset="0"/>
              </a:rPr>
              <a:t> </a:t>
            </a:r>
            <a:r>
              <a:rPr lang="en-AU" cap="none" dirty="0" err="1" smtClean="0">
                <a:latin typeface="Blackadder ITC" panose="04020505051007020D02" pitchFamily="82" charset="0"/>
              </a:rPr>
              <a:t>Actuel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Currently loading 200GB of interval meter data to analytics table.</a:t>
            </a:r>
          </a:p>
          <a:p>
            <a:r>
              <a:rPr lang="en-AU" dirty="0" smtClean="0"/>
              <a:t>Clean billing data and load to analytics table.</a:t>
            </a:r>
          </a:p>
          <a:p>
            <a:r>
              <a:rPr lang="en-AU" dirty="0" smtClean="0"/>
              <a:t>Sift through Census Data pack to aggregate features into analytics table.</a:t>
            </a:r>
            <a:endParaRPr lang="en-AU" dirty="0"/>
          </a:p>
        </p:txBody>
      </p:sp>
      <p:pic>
        <p:nvPicPr>
          <p:cNvPr id="8" name="Picture 3" descr="http://cdn2.hubspot.net/hubfs/418817/Big_Data_La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16" y="3533528"/>
            <a:ext cx="5012987" cy="263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377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merc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40" y="136188"/>
            <a:ext cx="8570068" cy="66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55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cap="none" dirty="0" err="1" smtClean="0">
                <a:latin typeface="Blackadder ITC" panose="04020505051007020D02" pitchFamily="82" charset="0"/>
              </a:rPr>
              <a:t>Motivateur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Energy </a:t>
            </a:r>
            <a:r>
              <a:rPr lang="en-AU" dirty="0" smtClean="0"/>
              <a:t>is something that’s fundamental to us.</a:t>
            </a:r>
          </a:p>
          <a:p>
            <a:r>
              <a:rPr lang="en-AU" dirty="0" smtClean="0"/>
              <a:t>We take it for granted.</a:t>
            </a:r>
          </a:p>
          <a:p>
            <a:r>
              <a:rPr lang="en-AU" dirty="0" smtClean="0"/>
              <a:t>We use it without giving it a second thought.</a:t>
            </a:r>
          </a:p>
          <a:p>
            <a:r>
              <a:rPr lang="en-AU" dirty="0" smtClean="0"/>
              <a:t>This gives us a candid and uncensored view into people’s habits.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030" name="Picture 6" descr="http://smartgrowth.org/wp-content/uploads/2016/03/green-energy-set_2166495c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931" l="5000" r="96087">
                        <a14:foregroundMark x1="15000" y1="43750" x2="15000" y2="43750"/>
                        <a14:foregroundMark x1="16957" y1="34028" x2="16957" y2="34028"/>
                        <a14:foregroundMark x1="14783" y1="53819" x2="14783" y2="53819"/>
                        <a14:foregroundMark x1="11087" y1="47222" x2="11087" y2="47222"/>
                        <a14:foregroundMark x1="16739" y1="64583" x2="16739" y2="64583"/>
                        <a14:foregroundMark x1="14783" y1="59375" x2="14783" y2="59375"/>
                        <a14:foregroundMark x1="15217" y1="73958" x2="15217" y2="73958"/>
                        <a14:foregroundMark x1="38696" y1="73611" x2="38696" y2="73611"/>
                        <a14:foregroundMark x1="39565" y1="67708" x2="39565" y2="67708"/>
                        <a14:foregroundMark x1="37174" y1="50347" x2="37174" y2="50347"/>
                        <a14:foregroundMark x1="37391" y1="53472" x2="37391" y2="53472"/>
                        <a14:foregroundMark x1="35000" y1="52431" x2="35000" y2="52431"/>
                        <a14:foregroundMark x1="44565" y1="52083" x2="44565" y2="52083"/>
                        <a14:foregroundMark x1="41304" y1="40625" x2="41304" y2="40625"/>
                        <a14:foregroundMark x1="40870" y1="34028" x2="40870" y2="34028"/>
                        <a14:foregroundMark x1="40870" y1="34028" x2="40870" y2="34028"/>
                        <a14:foregroundMark x1="39565" y1="34028" x2="39565" y2="34028"/>
                        <a14:foregroundMark x1="39783" y1="34028" x2="41957" y2="34028"/>
                        <a14:foregroundMark x1="70870" y1="44097" x2="70870" y2="44097"/>
                        <a14:foregroundMark x1="64783" y1="42708" x2="64783" y2="42708"/>
                        <a14:foregroundMark x1="64783" y1="42708" x2="64783" y2="42708"/>
                        <a14:foregroundMark x1="62609" y1="48611" x2="62609" y2="48611"/>
                        <a14:foregroundMark x1="62174" y1="50694" x2="62174" y2="50694"/>
                        <a14:foregroundMark x1="59348" y1="55903" x2="59348" y2="55903"/>
                        <a14:foregroundMark x1="59348" y1="55903" x2="59348" y2="55903"/>
                        <a14:foregroundMark x1="59565" y1="56250" x2="59565" y2="56250"/>
                        <a14:foregroundMark x1="62174" y1="68403" x2="62174" y2="68403"/>
                        <a14:foregroundMark x1="62174" y1="73611" x2="62174" y2="73611"/>
                        <a14:foregroundMark x1="85652" y1="72569" x2="85652" y2="72569"/>
                        <a14:foregroundMark x1="85652" y1="66667" x2="85652" y2="66667"/>
                        <a14:foregroundMark x1="83043" y1="64931" x2="83043" y2="64931"/>
                        <a14:foregroundMark x1="83043" y1="64931" x2="83043" y2="64931"/>
                        <a14:foregroundMark x1="85217" y1="67361" x2="85217" y2="67361"/>
                        <a14:foregroundMark x1="85435" y1="67361" x2="85435" y2="67361"/>
                        <a14:foregroundMark x1="82174" y1="63889" x2="82174" y2="63889"/>
                        <a14:foregroundMark x1="85217" y1="63889" x2="85217" y2="63889"/>
                        <a14:foregroundMark x1="85217" y1="63889" x2="85217" y2="63889"/>
                        <a14:foregroundMark x1="85435" y1="64931" x2="85435" y2="64931"/>
                        <a14:foregroundMark x1="85652" y1="56597" x2="85652" y2="56597"/>
                        <a14:foregroundMark x1="85435" y1="54861" x2="85435" y2="54861"/>
                        <a14:foregroundMark x1="13478" y1="38194" x2="13478" y2="38194"/>
                        <a14:foregroundMark x1="13478" y1="38194" x2="13478" y2="38194"/>
                        <a14:foregroundMark x1="11957" y1="32986" x2="11957" y2="32986"/>
                        <a14:foregroundMark x1="11957" y1="32986" x2="11957" y2="32986"/>
                        <a14:foregroundMark x1="17609" y1="30903" x2="17609" y2="30903"/>
                        <a14:foregroundMark x1="7391" y1="46181" x2="7391" y2="46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00" y="-195650"/>
            <a:ext cx="43815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62" y="4223179"/>
            <a:ext cx="2571276" cy="1614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951" y="4651546"/>
            <a:ext cx="2715524" cy="189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660" y="4001520"/>
            <a:ext cx="3351210" cy="1947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33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cap="none" dirty="0" err="1">
                <a:latin typeface="Blackadder ITC" panose="04020505051007020D02" pitchFamily="82" charset="0"/>
              </a:rPr>
              <a:t>Motivateur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How </a:t>
            </a:r>
            <a:r>
              <a:rPr lang="en-AU" dirty="0" smtClean="0"/>
              <a:t>can we us Victorian’s understand our energy behaviours?</a:t>
            </a:r>
          </a:p>
          <a:p>
            <a:r>
              <a:rPr lang="en-AU" dirty="0" smtClean="0"/>
              <a:t>Am I an energy pioneer in my suburb ? </a:t>
            </a:r>
          </a:p>
          <a:p>
            <a:r>
              <a:rPr lang="en-AU" dirty="0" smtClean="0"/>
              <a:t>Or a black hole absorbing vast amounts of energy?</a:t>
            </a:r>
          </a:p>
          <a:p>
            <a:r>
              <a:rPr lang="en-AU" dirty="0" smtClean="0"/>
              <a:t>Am I living in an energy expensive suburb? </a:t>
            </a:r>
          </a:p>
          <a:p>
            <a:r>
              <a:rPr lang="en-AU" dirty="0" smtClean="0"/>
              <a:t>Is there a connection between the key demographics of where I live and energy usage?</a:t>
            </a:r>
          </a:p>
          <a:p>
            <a:r>
              <a:rPr lang="en-AU" dirty="0" smtClean="0"/>
              <a:t>Explore how demographics and energy profiles are connected.</a:t>
            </a:r>
          </a:p>
          <a:p>
            <a:r>
              <a:rPr lang="en-AU" dirty="0" smtClean="0"/>
              <a:t>Explore how we spend on energy through out the state. </a:t>
            </a:r>
          </a:p>
          <a:p>
            <a:endParaRPr lang="en-AU" dirty="0"/>
          </a:p>
        </p:txBody>
      </p:sp>
      <p:pic>
        <p:nvPicPr>
          <p:cNvPr id="2052" name="Picture 4" descr="Image result for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057" y="108005"/>
            <a:ext cx="4169290" cy="23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28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cap="none" dirty="0">
                <a:latin typeface="Blackadder ITC" panose="04020505051007020D02" pitchFamily="82" charset="0"/>
              </a:rPr>
              <a:t>Les sources de </a:t>
            </a:r>
            <a:r>
              <a:rPr lang="en-AU" cap="none" dirty="0" err="1">
                <a:latin typeface="Blackadder ITC" panose="04020505051007020D02" pitchFamily="82" charset="0"/>
              </a:rPr>
              <a:t>données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Three main types</a:t>
            </a:r>
          </a:p>
          <a:p>
            <a:pPr lvl="1"/>
            <a:r>
              <a:rPr lang="en-AU" dirty="0" smtClean="0"/>
              <a:t>Consumption</a:t>
            </a:r>
          </a:p>
          <a:p>
            <a:pPr lvl="1"/>
            <a:r>
              <a:rPr lang="en-AU" dirty="0" smtClean="0"/>
              <a:t>Bill</a:t>
            </a:r>
          </a:p>
          <a:p>
            <a:pPr lvl="1"/>
            <a:r>
              <a:rPr lang="en-AU" dirty="0" smtClean="0"/>
              <a:t>Demographic</a:t>
            </a:r>
          </a:p>
          <a:p>
            <a:r>
              <a:rPr lang="en-AU" dirty="0" smtClean="0"/>
              <a:t>ENGIE Interval Meter Data Warehouse</a:t>
            </a:r>
          </a:p>
          <a:p>
            <a:r>
              <a:rPr lang="en-AU" dirty="0" smtClean="0"/>
              <a:t>Simply Energy Billing Engine</a:t>
            </a:r>
          </a:p>
          <a:p>
            <a:r>
              <a:rPr lang="en-AU" dirty="0" smtClean="0"/>
              <a:t>Census Data Packs</a:t>
            </a:r>
            <a:endParaRPr lang="en-AU" dirty="0"/>
          </a:p>
        </p:txBody>
      </p:sp>
      <p:pic>
        <p:nvPicPr>
          <p:cNvPr id="5122" name="Picture 2" descr="Image result for multiple data sour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398" y="3952251"/>
            <a:ext cx="5972850" cy="253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69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cap="none" dirty="0" err="1">
                <a:latin typeface="Blackadder ITC" panose="04020505051007020D02" pitchFamily="82" charset="0"/>
              </a:rPr>
              <a:t>Rassemblement</a:t>
            </a:r>
            <a:r>
              <a:rPr lang="en-AU" cap="none" dirty="0">
                <a:latin typeface="Blackadder ITC" panose="04020505051007020D02" pitchFamily="82" charset="0"/>
              </a:rPr>
              <a:t> des </a:t>
            </a:r>
            <a:r>
              <a:rPr lang="en-AU" cap="none" dirty="0" err="1">
                <a:latin typeface="Blackadder ITC" panose="04020505051007020D02" pitchFamily="82" charset="0"/>
              </a:rPr>
              <a:t>données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Data is available in relational or Snowflake databases.</a:t>
            </a:r>
          </a:p>
          <a:p>
            <a:r>
              <a:rPr lang="en-AU" dirty="0" smtClean="0"/>
              <a:t>Census data packs have structured data with metadata.</a:t>
            </a:r>
          </a:p>
          <a:p>
            <a:r>
              <a:rPr lang="en-AU" dirty="0" smtClean="0"/>
              <a:t>Postcode level key.</a:t>
            </a:r>
          </a:p>
        </p:txBody>
      </p:sp>
      <p:pic>
        <p:nvPicPr>
          <p:cNvPr id="7170" name="Picture 2" descr="Image result for wrang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829" y="3632774"/>
            <a:ext cx="5217995" cy="253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9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cap="none" dirty="0">
                <a:latin typeface="Blackadder ITC" panose="04020505051007020D02" pitchFamily="82" charset="0"/>
              </a:rPr>
              <a:t>EDA </a:t>
            </a:r>
            <a:r>
              <a:rPr lang="en-AU" cap="none" dirty="0" err="1" smtClean="0">
                <a:latin typeface="Blackadder ITC" panose="04020505051007020D02" pitchFamily="82" charset="0"/>
              </a:rPr>
              <a:t>Préliminaire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Daily Consumption Profiles</a:t>
            </a:r>
          </a:p>
          <a:p>
            <a:endParaRPr lang="en-AU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03" y="3003869"/>
            <a:ext cx="3622675" cy="317309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21" y="2507042"/>
            <a:ext cx="2379747" cy="178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214" y="2507042"/>
            <a:ext cx="2110757" cy="178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136" y="2507042"/>
            <a:ext cx="2132443" cy="178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18" y="4482559"/>
            <a:ext cx="2446064" cy="187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06" y="4590416"/>
            <a:ext cx="2110757" cy="1809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Image result for torch light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56" y="5188942"/>
            <a:ext cx="1896961" cy="9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84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cap="none" dirty="0">
                <a:latin typeface="Blackadder ITC" panose="04020505051007020D02" pitchFamily="82" charset="0"/>
              </a:rPr>
              <a:t>EDA </a:t>
            </a:r>
            <a:r>
              <a:rPr lang="en-AU" cap="none" dirty="0" err="1">
                <a:latin typeface="Blackadder ITC" panose="04020505051007020D02" pitchFamily="82" charset="0"/>
              </a:rPr>
              <a:t>P</a:t>
            </a:r>
            <a:r>
              <a:rPr lang="en-AU" cap="none" dirty="0" err="1" smtClean="0">
                <a:latin typeface="Blackadder ITC" panose="04020505051007020D02" pitchFamily="82" charset="0"/>
              </a:rPr>
              <a:t>réliminaire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Yearly Consumption Profiles</a:t>
            </a:r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13" y="2441212"/>
            <a:ext cx="6495203" cy="37357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1212"/>
            <a:ext cx="4978741" cy="3715385"/>
          </a:xfrm>
          <a:prstGeom prst="rect">
            <a:avLst/>
          </a:prstGeom>
        </p:spPr>
      </p:pic>
      <p:pic>
        <p:nvPicPr>
          <p:cNvPr id="9218" name="Picture 2" descr="Image result for torch light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80" y="776257"/>
            <a:ext cx="2903638" cy="150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41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cap="none" dirty="0">
                <a:latin typeface="Blackadder ITC" panose="04020505051007020D02" pitchFamily="82" charset="0"/>
              </a:rPr>
              <a:t>EDA </a:t>
            </a:r>
            <a:r>
              <a:rPr lang="en-AU" cap="none" dirty="0" err="1" smtClean="0">
                <a:latin typeface="Blackadder ITC" panose="04020505051007020D02" pitchFamily="82" charset="0"/>
              </a:rPr>
              <a:t>Préliminaire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Census data distributions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28" y="2093976"/>
            <a:ext cx="6934071" cy="4015959"/>
          </a:xfrm>
          <a:prstGeom prst="rect">
            <a:avLst/>
          </a:prstGeom>
        </p:spPr>
      </p:pic>
      <p:pic>
        <p:nvPicPr>
          <p:cNvPr id="4099" name="Picture 3" descr="Image result for torch light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7" y="3961758"/>
            <a:ext cx="3166637" cy="164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80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/>
            </a:r>
            <a:br>
              <a:rPr lang="en-AU" dirty="0"/>
            </a:br>
            <a:r>
              <a:rPr lang="en-AU" cap="none" dirty="0">
                <a:latin typeface="Blackadder ITC" panose="04020505051007020D02" pitchFamily="82" charset="0"/>
              </a:rPr>
              <a:t>Audiences et </a:t>
            </a:r>
            <a:r>
              <a:rPr lang="en-AU" cap="none" dirty="0" err="1">
                <a:latin typeface="Blackadder ITC" panose="04020505051007020D02" pitchFamily="82" charset="0"/>
              </a:rPr>
              <a:t>P</a:t>
            </a:r>
            <a:r>
              <a:rPr lang="en-AU" cap="none" dirty="0" err="1" smtClean="0">
                <a:latin typeface="Blackadder ITC" panose="04020505051007020D02" pitchFamily="82" charset="0"/>
              </a:rPr>
              <a:t>roduits</a:t>
            </a:r>
            <a:endParaRPr lang="en-AU" cap="none" dirty="0">
              <a:latin typeface="Blackadder ITC" panose="04020505051007020D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Retailers, generators and energy consumers</a:t>
            </a:r>
          </a:p>
          <a:p>
            <a:r>
              <a:rPr lang="en-AU" dirty="0" smtClean="0"/>
              <a:t>Help retailers design better products.</a:t>
            </a:r>
          </a:p>
          <a:p>
            <a:r>
              <a:rPr lang="en-AU" dirty="0" smtClean="0"/>
              <a:t>Help generators better forecast load.</a:t>
            </a:r>
          </a:p>
          <a:p>
            <a:r>
              <a:rPr lang="en-AU" dirty="0" smtClean="0"/>
              <a:t>Help consumers understand their usage compared to others.</a:t>
            </a:r>
            <a:endParaRPr lang="en-AU" dirty="0"/>
          </a:p>
        </p:txBody>
      </p:sp>
      <p:pic>
        <p:nvPicPr>
          <p:cNvPr id="5" name="Picture 4" descr="http://cdn2.hubspot.net/hubfs/418817/Big_Data_La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615" y="-219248"/>
            <a:ext cx="6342192" cy="333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target audie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297" y="4630366"/>
            <a:ext cx="4471951" cy="170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824"/>
          <a:stretch/>
        </p:blipFill>
        <p:spPr>
          <a:xfrm>
            <a:off x="1069848" y="4146804"/>
            <a:ext cx="3505200" cy="24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14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217</TotalTime>
  <Words>237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Blackadder ITC</vt:lpstr>
      <vt:lpstr>Rockwell</vt:lpstr>
      <vt:lpstr>Rockwell Condensed</vt:lpstr>
      <vt:lpstr>Wingdings</vt:lpstr>
      <vt:lpstr>Wood Type</vt:lpstr>
      <vt:lpstr>Énergie Et Moi</vt:lpstr>
      <vt:lpstr>Motivateur</vt:lpstr>
      <vt:lpstr>Motivateur</vt:lpstr>
      <vt:lpstr> Les sources de données</vt:lpstr>
      <vt:lpstr> Rassemblement des données</vt:lpstr>
      <vt:lpstr> EDA Préliminaire</vt:lpstr>
      <vt:lpstr>EDA Préliminaire</vt:lpstr>
      <vt:lpstr>EDA Préliminaire</vt:lpstr>
      <vt:lpstr> Audiences et Produits</vt:lpstr>
      <vt:lpstr>Statut Actuel</vt:lpstr>
      <vt:lpstr>PowerPoint Presentation</vt:lpstr>
    </vt:vector>
  </TitlesOfParts>
  <Company>GDF Suez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and Me</dc:title>
  <dc:creator>Aaron Tillekeratne</dc:creator>
  <cp:lastModifiedBy>Aaron Tillekeratne</cp:lastModifiedBy>
  <cp:revision>14</cp:revision>
  <dcterms:created xsi:type="dcterms:W3CDTF">2017-03-24T23:42:29Z</dcterms:created>
  <dcterms:modified xsi:type="dcterms:W3CDTF">2017-03-26T03:15:28Z</dcterms:modified>
</cp:coreProperties>
</file>